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15" name=""/><p:cNvGrpSpPr/><p:nvPr/></p:nvGrpSpPr><p:grpSpPr><a:xfrm><a:off x="0" y="0"/><a:ext cx="0" cy="0"/><a:chOff x="0" y="0"/><a:chExt cx="0" cy="0"/></a:xfrm></p:grpSpPr><p:sp><p:nvSpPr><p:cNvPr id="1048586" name="Title 1"/><p:cNvSpPr><a:spLocks noGrp="1"/></p:cNvSpPr><p:nvPr><p:ph type="ctrTitle"/></p:nvPr></p:nvSpPr><p:spPr><a:xfrm><a:off x="1646958" y="212719"/><a:ext cx="6785264" cy="1939621"/></a:xfrm><a:solidFill><a:srgbClr val="D04617"/></a:solidFill></p:spPr><p:txBody><a:bodyPr><a:normAutofit/></a:bodyPr><a:p><a:r><a:rPr altLang="zh-CN" b="1" sz="3880" lang="en-US"/><a:t>श्री.</a:t></a:r><a:r><a:rPr altLang="zh-CN" b="1" sz="3880" lang="en-US"/><a:t> </a:t></a:r><a:r><a:rPr altLang="zh-CN" b="1" sz="3980" lang="en-US"/><a:t>छत्रपती शिवाजी महाविद्यालय, उमरगासमाजशास्त्र विभाग</a:t></a:r><a:endParaRPr altLang="zh-CN" b="1" sz="3980" lang="en-US"/></a:p></p:txBody></p:sp><p:sp><p:nvSpPr><p:cNvPr id="1048587" name="Subtitle 2"/><p:cNvSpPr><a:spLocks noGrp="1"/></p:cNvSpPr><p:nvPr><p:ph type="subTitle" idx="1"/></p:nvPr></p:nvSpPr><p:spPr><a:xfrm><a:off x="1646958" y="2031120"/><a:ext cx="6721285" cy="4421207"/></a:xfrm><a:solidFill><a:srgbClr val="FFC000"/></a:solidFill></p:spPr><p:txBody><a:bodyPr><a:normAutofit/></a:bodyPr><a:p><a:r><a:rPr altLang="zh-CN" sz="3700" lang="en-US"/><a:t>बी. ए. प्रथम वर्ष सत्र पहिले </a:t></a:r><a:endParaRPr altLang="zh-CN" sz="3700" lang="en-US"/></a:p><a:p><a:r><a:rPr altLang="zh-CN" b="1" sz="2800" lang="en-US"/><a:t>पेपरचे नाव- समाजशास्त्र परिचय पेपर   क्रमांक 1</a:t></a:r><a:endParaRPr altLang="zh-CN" b="1" sz="2800" lang="en-US"/></a:p><a:p><a:r><a:rPr altLang="zh-CN" b="1" sz="3300" lang="en-US"/><a:t> घटक क्रमांक. </a:t></a:r><a:r><a:rPr altLang="zh-CN" b="1" sz="3300" lang="en-US"/><a:t>4</a:t></a:r><a:r><a:rPr altLang="zh-CN" b="1" sz="3300" lang="en-US"/><a:t>.</a:t></a:r><a:r><a:rPr altLang="zh-CN" b="1" sz="3300" lang="en-US"/><a:t> </a:t></a:r><a:r><a:rPr altLang="zh-CN" b="1" sz="3300" lang="en-US"/><a:t>समाजशास्त्रा</a:t></a:r><a:r><a:rPr altLang="zh-CN" b="1" sz="3300" lang="en-US"/><a:t>चा</a:t></a:r><a:r><a:rPr altLang="zh-CN" b="1" sz="3300" lang="en-US"/><a:t> उपयोग</a:t></a:r><a:endParaRPr altLang="zh-CN" b="1" sz="3300" lang="en-US"/></a:p><a:p><a:r><a:rPr altLang="zh-CN" b="1" sz="3000" lang="en-US"/><a:t> </a:t></a:r><a:endParaRPr altLang="zh-CN" b="1" sz="3000" lang="en-US"/></a:p><a:p><a:r><a:rPr altLang="zh-CN" b="1" sz="3000" lang="en-US"/><a:t>विषय अध्यापक- डॉ. अनिल गाडेकर</a:t></a:r><a:endParaRPr altLang="zh-CN" b="1" sz="3000" lang="en-US"/></a:p><a:p><a:r><a:rPr altLang="zh-CN" b="1" sz="3000" lang="en-US"/><a:t>समाजशास्त्र विभाग</a:t></a:r><a:endParaRPr altLang="zh-CN" b="1" sz="3000" lang="en-US"/></a:p><a:p><a:r><a:rPr altLang="zh-CN" b="1" lang="en-US"/><a:t>मोबाईल नंबर 95 45 43 90 48</a:t></a:r><a:endParaRPr altLang="zh-CN" b="1" lang="en-US"/></a:p></p:txBody></p:sp></p:spTree></p:cSld><p:clrMapOvr><a:masterClrMapping/></p:clrMapOvr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1598463" y="307455"/>
            <a:ext cx="6873587" cy="1704098"/>
          </a:xfrm>
          <a:solidFill>
            <a:srgbClr val="D04617"/>
          </a:solidFill>
        </p:spPr>
        <p:txBody>
          <a:bodyPr/>
          <a:p>
            <a:r>
              <a:rPr lang="en-US"/>
              <a:t>प्रस्तावना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1650430" y="2011554"/>
            <a:ext cx="6821621" cy="4462623"/>
          </a:xfrm>
          <a:solidFill>
            <a:srgbClr val="FFC000"/>
          </a:solidFill>
        </p:spPr>
        <p:txBody>
          <a:bodyPr>
            <a:normAutofit/>
          </a:bodyPr>
          <a:p>
            <a:pPr indent="0" marL="0">
              <a:buNone/>
            </a:pP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कोणत्याही शास्त्राची दोन प्रमुख उद्दिष्टे असतात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पहिले</a:t>
            </a:r>
            <a:r>
              <a:rPr lang="en-US">
                <a:solidFill>
                  <a:srgbClr val="36363D"/>
                </a:solidFill>
              </a:rPr>
              <a:t> उद्दिष्ट</a:t>
            </a:r>
            <a:r>
              <a:rPr lang="en-US">
                <a:solidFill>
                  <a:srgbClr val="36363D"/>
                </a:solidFill>
              </a:rPr>
              <a:t> म्हणजे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आपल्या सभोवताली घडणाऱ्या आणि आपल्या जीवनावर प्रभाव टाकणाऱ्या घटनांचे आकलन करून घेण्यासाठी ज्ञान मिळवणे</a:t>
            </a:r>
            <a:r>
              <a:rPr lang="en-US">
                <a:solidFill>
                  <a:srgbClr val="36363D"/>
                </a:solidFill>
              </a:rPr>
              <a:t>,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तर</a:t>
            </a:r>
            <a:r>
              <a:rPr lang="en-US">
                <a:solidFill>
                  <a:srgbClr val="36363D"/>
                </a:solidFill>
              </a:rPr>
              <a:t> दुस</a:t>
            </a:r>
            <a:r>
              <a:rPr lang="en-US">
                <a:solidFill>
                  <a:srgbClr val="36363D"/>
                </a:solidFill>
              </a:rPr>
              <a:t>र</a:t>
            </a:r>
            <a:r>
              <a:rPr lang="en-US">
                <a:solidFill>
                  <a:srgbClr val="36363D"/>
                </a:solidFill>
              </a:rPr>
              <a:t>े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 उद्दिष्ट म्हणजे मानवी जीवनात सुधारणा घडवून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आणण्याच्या</a:t>
            </a:r>
            <a:r>
              <a:rPr lang="en-US">
                <a:solidFill>
                  <a:srgbClr val="36363D"/>
                </a:solidFill>
              </a:rPr>
              <a:t> हेतूने ज्ञानाचे उपयोजन करणे किंवा उपयोजित ज्ञान प्राप्त करणे हे होय</a:t>
            </a:r>
            <a:r>
              <a:rPr lang="en-US">
                <a:solidFill>
                  <a:srgbClr val="36363D"/>
                </a:solidFill>
              </a:rPr>
              <a:t>.</a:t>
            </a:r>
            <a:r>
              <a:rPr lang="en-US">
                <a:solidFill>
                  <a:srgbClr val="36363D"/>
                </a:solidFill>
              </a:rPr>
              <a:t> समाजशास्त्र</a:t>
            </a:r>
            <a:r>
              <a:rPr lang="en-US">
                <a:solidFill>
                  <a:srgbClr val="36363D"/>
                </a:solidFill>
              </a:rPr>
              <a:t> हे</a:t>
            </a:r>
            <a:r>
              <a:rPr lang="en-US">
                <a:solidFill>
                  <a:srgbClr val="36363D"/>
                </a:solidFill>
              </a:rPr>
              <a:t> मूलतः</a:t>
            </a:r>
            <a:r>
              <a:rPr lang="en-US">
                <a:solidFill>
                  <a:srgbClr val="36363D"/>
                </a:solidFill>
              </a:rPr>
              <a:t> शुद्ध</a:t>
            </a:r>
            <a:r>
              <a:rPr lang="en-US">
                <a:solidFill>
                  <a:srgbClr val="36363D"/>
                </a:solidFill>
              </a:rPr>
              <a:t> शास्त्र</a:t>
            </a:r>
            <a:r>
              <a:rPr lang="en-US">
                <a:solidFill>
                  <a:srgbClr val="36363D"/>
                </a:solidFill>
              </a:rPr>
              <a:t> असले तरी</a:t>
            </a:r>
            <a:r>
              <a:rPr lang="en-US">
                <a:solidFill>
                  <a:srgbClr val="36363D"/>
                </a:solidFill>
              </a:rPr>
              <a:t> त्याचे</a:t>
            </a:r>
            <a:r>
              <a:rPr lang="en-US">
                <a:solidFill>
                  <a:srgbClr val="36363D"/>
                </a:solidFill>
              </a:rPr>
              <a:t> काही</a:t>
            </a:r>
            <a:r>
              <a:rPr lang="en-US">
                <a:solidFill>
                  <a:srgbClr val="36363D"/>
                </a:solidFill>
              </a:rPr>
              <a:t> व्यवहारी</a:t>
            </a:r>
            <a:r>
              <a:rPr lang="en-US">
                <a:solidFill>
                  <a:srgbClr val="36363D"/>
                </a:solidFill>
              </a:rPr>
              <a:t> उपयोगी आहेत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>
                <a:solidFill>
                  <a:srgbClr val="36363D"/>
                </a:solidFill>
              </a:rPr>
              <a:t>समाजशास्त्रीय</a:t>
            </a:r>
            <a:r>
              <a:rPr lang="en-US">
                <a:solidFill>
                  <a:srgbClr val="36363D"/>
                </a:solidFill>
              </a:rPr>
              <a:t> ज्ञानाचा</a:t>
            </a:r>
            <a:r>
              <a:rPr lang="en-US">
                <a:solidFill>
                  <a:srgbClr val="36363D"/>
                </a:solidFill>
              </a:rPr>
              <a:t> उपयोग</a:t>
            </a:r>
            <a:r>
              <a:rPr lang="en-US">
                <a:solidFill>
                  <a:srgbClr val="36363D"/>
                </a:solidFill>
              </a:rPr>
              <a:t> मानवी</a:t>
            </a:r>
            <a:r>
              <a:rPr lang="en-US">
                <a:solidFill>
                  <a:srgbClr val="36363D"/>
                </a:solidFill>
              </a:rPr>
              <a:t> जीवनात</a:t>
            </a:r>
            <a:r>
              <a:rPr lang="en-US">
                <a:solidFill>
                  <a:srgbClr val="36363D"/>
                </a:solidFill>
              </a:rPr>
              <a:t> सुधारणा</a:t>
            </a:r>
            <a:r>
              <a:rPr lang="en-US">
                <a:solidFill>
                  <a:srgbClr val="36363D"/>
                </a:solidFill>
              </a:rPr>
              <a:t> किंवा</a:t>
            </a:r>
            <a:r>
              <a:rPr lang="en-US">
                <a:solidFill>
                  <a:srgbClr val="36363D"/>
                </a:solidFill>
              </a:rPr>
              <a:t> सुनियोजित विकास</a:t>
            </a:r>
            <a:r>
              <a:rPr lang="en-US">
                <a:solidFill>
                  <a:srgbClr val="36363D"/>
                </a:solidFill>
              </a:rPr>
              <a:t> करण्यासाठी</a:t>
            </a:r>
            <a:r>
              <a:rPr lang="en-US">
                <a:solidFill>
                  <a:srgbClr val="36363D"/>
                </a:solidFill>
              </a:rPr>
              <a:t> होऊ</a:t>
            </a:r>
            <a:r>
              <a:rPr lang="en-US">
                <a:solidFill>
                  <a:srgbClr val="36363D"/>
                </a:solidFill>
              </a:rPr>
              <a:t> शकतो</a:t>
            </a:r>
            <a:r>
              <a:rPr lang="en-US">
                <a:solidFill>
                  <a:srgbClr val="36363D"/>
                </a:solidFill>
              </a:rPr>
              <a:t>.</a:t>
            </a:r>
            <a:endParaRPr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1478362" y="386923"/>
            <a:ext cx="6970196" cy="5876831"/>
          </a:xfrm>
          <a:solidFill>
            <a:srgbClr val="FFC000"/>
          </a:solidFill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समाजशास्त्राचे</a:t>
            </a:r>
            <a:r>
              <a:rPr lang="en-US"/>
              <a:t> विद्यार्थी</a:t>
            </a:r>
            <a:r>
              <a:rPr lang="en-US"/>
              <a:t>,</a:t>
            </a:r>
            <a:r>
              <a:rPr lang="en-US"/>
              <a:t> समाजशास्त्राचे व्यावसायिक</a:t>
            </a:r>
            <a:r>
              <a:rPr lang="en-US"/>
              <a:t>,</a:t>
            </a:r>
            <a:r>
              <a:rPr lang="en-US"/>
              <a:t>शासनाचे</a:t>
            </a:r>
            <a:r>
              <a:rPr lang="en-US"/>
              <a:t> विविध</a:t>
            </a:r>
            <a:r>
              <a:rPr lang="en-US"/>
              <a:t> विभाग</a:t>
            </a:r>
            <a:r>
              <a:rPr lang="en-US"/>
              <a:t>,</a:t>
            </a:r>
            <a:r>
              <a:rPr lang="en-US"/>
              <a:t> विविध</a:t>
            </a:r>
            <a:r>
              <a:rPr lang="en-US"/>
              <a:t> धोरणांची आखणी</a:t>
            </a:r>
            <a:r>
              <a:rPr lang="en-US"/>
              <a:t> करणारे</a:t>
            </a:r>
            <a:r>
              <a:rPr lang="en-US"/>
              <a:t> तज्ञ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नियोजनकार</a:t>
            </a:r>
            <a:r>
              <a:rPr lang="en-US"/>
              <a:t>,</a:t>
            </a:r>
            <a:r>
              <a:rPr lang="en-US"/>
              <a:t> औद्योगिक</a:t>
            </a:r>
            <a:r>
              <a:rPr lang="en-US"/>
              <a:t> संघटना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चळवळी</a:t>
            </a:r>
            <a:r>
              <a:rPr lang="en-US"/>
              <a:t>,</a:t>
            </a:r>
            <a:r>
              <a:rPr lang="en-US"/>
              <a:t> राजकीय</a:t>
            </a:r>
            <a:r>
              <a:rPr lang="en-US"/>
              <a:t> नेते</a:t>
            </a:r>
            <a:r>
              <a:rPr lang="en-US"/>
              <a:t>,</a:t>
            </a:r>
            <a:r>
              <a:rPr lang="en-US"/>
              <a:t> प्रसार माध्यमातील व्यवसायिक</a:t>
            </a:r>
            <a:r>
              <a:rPr lang="en-US"/>
              <a:t>,</a:t>
            </a:r>
            <a:r>
              <a:rPr lang="en-US"/>
              <a:t> सामाजिक कार्यकर्ते आणि सर्वसामान्य नागरिक यांना समाजशास्त्र व समाजशास्त्राच्या ज्ञानाचा उपयोग</a:t>
            </a:r>
            <a:r>
              <a:rPr lang="en-US"/>
              <a:t> कोणत्या</a:t>
            </a:r>
            <a:r>
              <a:rPr lang="en-US"/>
              <a:t> ना</a:t>
            </a:r>
            <a:r>
              <a:rPr lang="en-US"/>
              <a:t> कोणत्या</a:t>
            </a:r>
            <a:r>
              <a:rPr lang="en-US"/>
              <a:t> प्रकारे</a:t>
            </a:r>
            <a:r>
              <a:rPr lang="en-US"/>
              <a:t> होत</a:t>
            </a:r>
            <a:r>
              <a:rPr lang="en-US"/>
              <a:t> असतो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उपयोजित समाजशास्त्र ज्ञानाच्या आधारे</a:t>
            </a:r>
            <a:r>
              <a:rPr lang="en-US"/>
              <a:t> समाजाचे</a:t>
            </a:r>
            <a:r>
              <a:rPr lang="en-US"/>
              <a:t> अधिक</a:t>
            </a:r>
            <a:r>
              <a:rPr lang="en-US"/>
              <a:t> चांगले</a:t>
            </a:r>
            <a:r>
              <a:rPr lang="en-US"/>
              <a:t> पुनर</a:t>
            </a:r>
            <a:r>
              <a:rPr lang="en-US"/>
              <a:t> संघटन करणे</a:t>
            </a:r>
            <a:r>
              <a:rPr lang="en-US"/>
              <a:t>,</a:t>
            </a:r>
            <a:r>
              <a:rPr lang="en-US"/>
              <a:t> समाजातील</a:t>
            </a:r>
            <a:r>
              <a:rPr lang="en-US"/>
              <a:t> गोंधळाची</a:t>
            </a:r>
            <a:r>
              <a:rPr lang="en-US"/>
              <a:t> स्थिती</a:t>
            </a:r>
            <a:r>
              <a:rPr lang="en-US"/>
              <a:t> नष्ट</a:t>
            </a:r>
            <a:r>
              <a:rPr lang="en-US"/>
              <a:t> करणे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समस्यांची</a:t>
            </a:r>
            <a:r>
              <a:rPr lang="en-US"/>
              <a:t> सोडवणूक करणे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परिवर्तनाचे</a:t>
            </a:r>
            <a:r>
              <a:rPr lang="en-US"/>
              <a:t> मूल्यमापन</a:t>
            </a:r>
            <a:r>
              <a:rPr lang="en-US"/>
              <a:t> करणे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जीवनाचे</a:t>
            </a:r>
            <a:r>
              <a:rPr lang="en-US"/>
              <a:t> वास्तविक</a:t>
            </a:r>
            <a:r>
              <a:rPr lang="en-US"/>
              <a:t> आकलन करून</a:t>
            </a:r>
            <a:r>
              <a:rPr lang="en-US"/>
              <a:t> घेणे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धोरण</a:t>
            </a:r>
            <a:r>
              <a:rPr lang="en-US"/>
              <a:t> व</a:t>
            </a:r>
            <a:r>
              <a:rPr lang="en-US"/>
              <a:t> त्याची कार्यवाही</a:t>
            </a:r>
            <a:r>
              <a:rPr lang="en-US"/>
              <a:t> करणे</a:t>
            </a:r>
            <a:r>
              <a:rPr lang="en-US"/>
              <a:t>.</a:t>
            </a:r>
            <a:r>
              <a:rPr lang="en-US"/>
              <a:t> इत्यादीसाठी</a:t>
            </a:r>
            <a:r>
              <a:rPr lang="en-US"/>
              <a:t> समाजशास्त्रीय</a:t>
            </a:r>
            <a:r>
              <a:rPr lang="en-US"/>
              <a:t> ज्ञानाचा</a:t>
            </a:r>
            <a:r>
              <a:rPr lang="en-US"/>
              <a:t> उपयोग</a:t>
            </a:r>
            <a:r>
              <a:rPr lang="en-US"/>
              <a:t> होतो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>
          <a:xfrm>
            <a:off x="1295306" y="365126"/>
            <a:ext cx="7220044" cy="1488454"/>
          </a:xfrm>
          <a:solidFill>
            <a:srgbClr val="D04617"/>
          </a:solidFill>
        </p:spPr>
        <p:txBody>
          <a:bodyPr/>
          <a:p>
            <a:r>
              <a:rPr lang="en-US"/>
              <a:t>समाजशास्त्राचा उपयोग</a:t>
            </a:r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1246293" y="1825625"/>
            <a:ext cx="7269053" cy="4833536"/>
          </a:xfrm>
          <a:solidFill>
            <a:srgbClr val="FFC000"/>
          </a:solidFill>
        </p:spPr>
        <p:txBody>
          <a:bodyPr>
            <a:normAutofit fontScale="92857" lnSpcReduction="20000"/>
          </a:bodyPr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समस्यांचे</a:t>
            </a:r>
            <a:r>
              <a:rPr lang="en-US"/>
              <a:t> विश्लेषण</a:t>
            </a:r>
            <a:r>
              <a:rPr lang="en-US"/>
              <a:t> करण्यासाठी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परिवर्तनाचे</a:t>
            </a:r>
            <a:r>
              <a:rPr lang="en-US"/>
              <a:t> मूल्यमापन</a:t>
            </a:r>
            <a:r>
              <a:rPr lang="en-US"/>
              <a:t> करण्यासाठी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धोरण</a:t>
            </a:r>
            <a:r>
              <a:rPr lang="en-US"/>
              <a:t> व</a:t>
            </a:r>
            <a:r>
              <a:rPr lang="en-US"/>
              <a:t> त्याची</a:t>
            </a:r>
            <a:r>
              <a:rPr lang="en-US"/>
              <a:t> अंमलबजावणी</a:t>
            </a:r>
            <a:r>
              <a:rPr lang="en-US"/>
              <a:t> करण्यासाठी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जीवनाचे</a:t>
            </a:r>
            <a:r>
              <a:rPr lang="en-US"/>
              <a:t> वास्तविक</a:t>
            </a:r>
            <a:r>
              <a:rPr lang="en-US"/>
              <a:t> आकलन</a:t>
            </a:r>
            <a:r>
              <a:rPr lang="en-US"/>
              <a:t> करून</a:t>
            </a:r>
            <a:r>
              <a:rPr lang="en-US"/>
              <a:t> घेण्यासाठी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 </a:t>
            </a:r>
            <a:r>
              <a:rPr lang="en-US"/>
              <a:t>व्यवसायिक</a:t>
            </a:r>
            <a:r>
              <a:rPr lang="en-US"/>
              <a:t> व</a:t>
            </a:r>
            <a:r>
              <a:rPr lang="en-US"/>
              <a:t> नोकरीच्या</a:t>
            </a:r>
            <a:r>
              <a:rPr lang="en-US"/>
              <a:t> क्षेत्रातील</a:t>
            </a:r>
            <a:r>
              <a:rPr lang="en-US"/>
              <a:t> विविध</a:t>
            </a:r>
            <a:r>
              <a:rPr lang="en-US"/>
              <a:t> संधी प्राप्त</a:t>
            </a:r>
            <a:r>
              <a:rPr lang="en-US"/>
              <a:t> करण्यासाठी</a:t>
            </a:r>
            <a:endParaRPr lang="en-US"/>
          </a:p>
          <a:p>
            <a:pPr>
              <a:buFont typeface="Wingdings" charset="2"/>
              <a:buChar char="n"/>
            </a:pPr>
            <a:r>
              <a:rPr lang="en-US"/>
              <a:t>उदा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अध्यापन</a:t>
            </a:r>
            <a:r>
              <a:rPr lang="en-US"/>
              <a:t> क्षेत्र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समाजकार्य</a:t>
            </a:r>
            <a:r>
              <a:rPr lang="en-US"/>
              <a:t> </a:t>
            </a:r>
            <a:r>
              <a:rPr lang="en-US"/>
              <a:t>क्षेत्र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उद्योग</a:t>
            </a:r>
            <a:r>
              <a:rPr lang="en-US"/>
              <a:t> व</a:t>
            </a:r>
            <a:r>
              <a:rPr lang="en-US"/>
              <a:t> व्यापार</a:t>
            </a:r>
            <a:r>
              <a:rPr lang="en-US"/>
              <a:t> क्षेत्र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.</a:t>
            </a:r>
            <a:r>
              <a:rPr lang="en-US"/>
              <a:t> सार्वजनिक</a:t>
            </a:r>
            <a:r>
              <a:rPr lang="en-US"/>
              <a:t> प्रशासकीय</a:t>
            </a:r>
            <a:r>
              <a:rPr lang="en-US"/>
              <a:t> क्षेत्र</a:t>
            </a:r>
            <a:r>
              <a:rPr lang="en-US"/>
              <a:t>(</a:t>
            </a:r>
            <a:r>
              <a:rPr lang="en-US"/>
              <a:t>MPSC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PSC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5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संशोधन</a:t>
            </a:r>
            <a:r>
              <a:rPr lang="en-US"/>
              <a:t> क्षेत्र</a:t>
            </a:r>
            <a:r>
              <a:rPr lang="en-US"/>
              <a:t> </a:t>
            </a:r>
            <a:r>
              <a:rPr lang="en-US"/>
              <a:t>6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प्रसार</a:t>
            </a:r>
            <a:r>
              <a:rPr lang="en-US"/>
              <a:t> माध्यमातील व्यवसायिक संधी</a:t>
            </a:r>
            <a:r>
              <a:rPr lang="en-US"/>
              <a:t> </a:t>
            </a:r>
            <a:r>
              <a:rPr lang="en-US"/>
              <a:t>7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सल्लागार</a:t>
            </a:r>
            <a:r>
              <a:rPr lang="en-US"/>
              <a:t> किंवा</a:t>
            </a:r>
            <a:r>
              <a:rPr lang="en-US"/>
              <a:t> समुपदेशक</a:t>
            </a:r>
            <a:r>
              <a:rPr lang="en-US"/>
              <a:t> </a:t>
            </a:r>
            <a:r>
              <a:rPr lang="en-US"/>
              <a:t>8</a:t>
            </a:r>
            <a:r>
              <a:rPr lang="en-US"/>
              <a:t>.</a:t>
            </a:r>
            <a:r>
              <a:rPr lang="en-US"/>
              <a:t> बिगर शासकीय व्यवसायिक संधी</a:t>
            </a:r>
            <a:r>
              <a:rPr lang="en-US"/>
              <a:t> इत्यादी</a:t>
            </a:r>
            <a:endParaRPr lang="en-US"/>
          </a:p>
          <a:p>
            <a:pPr>
              <a:buFont typeface="Wingdings" charset="2"/>
              <a:buChar char="n"/>
            </a:pPr>
            <a:endParaRPr lang="en-US"/>
          </a:p>
          <a:p>
            <a:pPr>
              <a:buFont typeface="Wingdings" charset="2"/>
              <a:buChar char="n"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>
          <a:xfrm>
            <a:off x="2001982" y="1537974"/>
            <a:ext cx="6369627" cy="4335776"/>
          </a:xfrm>
          <a:solidFill>
            <a:srgbClr val="02A5E3"/>
          </a:solidFill>
        </p:spPr>
        <p:txBody>
          <a:bodyPr/>
          <a:p>
            <a:r>
              <a:rPr b="1" sz="9900" lang="en-US">
                <a:solidFill>
                  <a:srgbClr val="FFC000"/>
                </a:solidFill>
              </a:rPr>
              <a:t>धन्यवाद</a:t>
            </a:r>
            <a:br>
              <a:rPr b="1" sz="9900" lang="en-US">
                <a:solidFill>
                  <a:srgbClr val="FFC000"/>
                </a:solidFill>
              </a:rPr>
            </a:br>
            <a:endParaRPr b="1" sz="9900"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2015-05-11T22:30:45Z</dcterms:created>
  <dcterms:modified xsi:type="dcterms:W3CDTF">2020-07-04T07:53:23Z</dcterms:modified>
</cp:coreProperties>
</file>